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401095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3629465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88844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2644715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3046630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42B50D0-F7B6-4DF3-9FF2-B0CAF4392C5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259570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42B50D0-F7B6-4DF3-9FF2-B0CAF4392C59}" type="datetimeFigureOut">
              <a:rPr lang="ru-RU" smtClean="0"/>
              <a:t>08.02.2023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2363540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42B50D0-F7B6-4DF3-9FF2-B0CAF4392C59}" type="datetimeFigureOut">
              <a:rPr lang="ru-RU" smtClean="0"/>
              <a:t>08.02.2023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512968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2B50D0-F7B6-4DF3-9FF2-B0CAF4392C59}" type="datetimeFigureOut">
              <a:rPr lang="ru-RU" smtClean="0"/>
              <a:t>08.02.2023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412261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42B50D0-F7B6-4DF3-9FF2-B0CAF4392C5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1755968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42B50D0-F7B6-4DF3-9FF2-B0CAF4392C5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D0A6C9-1175-442B-BF0B-5FCC08A61450}" type="slidenum">
              <a:rPr lang="ru-RU" smtClean="0"/>
              <a:t>‹#›</a:t>
            </a:fld>
            <a:endParaRPr lang="ru-RU"/>
          </a:p>
        </p:txBody>
      </p:sp>
    </p:spTree>
    <p:extLst>
      <p:ext uri="{BB962C8B-B14F-4D97-AF65-F5344CB8AC3E}">
        <p14:creationId xmlns:p14="http://schemas.microsoft.com/office/powerpoint/2010/main" val="400616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2B50D0-F7B6-4DF3-9FF2-B0CAF4392C59}" type="datetimeFigureOut">
              <a:rPr lang="ru-RU" smtClean="0"/>
              <a:t>08.02.2023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0A6C9-1175-442B-BF0B-5FCC08A61450}" type="slidenum">
              <a:rPr lang="ru-RU" smtClean="0"/>
              <a:t>‹#›</a:t>
            </a:fld>
            <a:endParaRPr lang="ru-RU"/>
          </a:p>
        </p:txBody>
      </p:sp>
    </p:spTree>
    <p:extLst>
      <p:ext uri="{BB962C8B-B14F-4D97-AF65-F5344CB8AC3E}">
        <p14:creationId xmlns:p14="http://schemas.microsoft.com/office/powerpoint/2010/main" val="1667266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58470" y="1687140"/>
            <a:ext cx="9144000" cy="2387600"/>
          </a:xfrm>
        </p:spPr>
        <p:txBody>
          <a:bodyPr>
            <a:normAutofit/>
          </a:bodyPr>
          <a:lstStyle/>
          <a:p>
            <a:r>
              <a:rPr lang="en-US" sz="3600" dirty="0">
                <a:solidFill>
                  <a:srgbClr val="002060"/>
                </a:solidFill>
                <a:latin typeface="Times New Roman" panose="02020603050405020304" pitchFamily="18" charset="0"/>
                <a:cs typeface="Times New Roman" panose="02020603050405020304" pitchFamily="18" charset="0"/>
              </a:rPr>
              <a:t>Review as a special genre of scientific discourse. Types of reviews (for scientific research, scientific review of an art publication), review structure.</a:t>
            </a:r>
            <a:endParaRPr lang="ru-RU"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51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On Presentation and Style</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7500" lnSpcReduction="20000"/>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Your review should ultimately help the author improve their article. So be polite, honest and clear. You should also try to be objective and constructive, not subjective and destructive.</a:t>
            </a:r>
          </a:p>
          <a:p>
            <a:pPr marL="0" indent="0" algn="just">
              <a:buNone/>
            </a:pP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You should also:</a:t>
            </a:r>
          </a:p>
          <a:p>
            <a:pPr marL="0" indent="0" algn="just">
              <a:buNone/>
            </a:pPr>
            <a:endParaRPr lang="en-US" dirty="0">
              <a:solidFill>
                <a:srgbClr val="00206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Write clearly and so you can be understood by people whose first language is not English</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Avoid complex or unusual words, especially ones that would even confuse native speakers</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Number your points and refer to page and line numbers in the manuscript when making specific comments</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If you have been asked to only comment on specific parts or aspects of the manuscript, you should indicate clearly which these are</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Treat the author's work the way you would like your own to be treated.</a:t>
            </a:r>
          </a:p>
          <a:p>
            <a:endParaRPr lang="ru-RU" dirty="0"/>
          </a:p>
        </p:txBody>
      </p:sp>
    </p:spTree>
    <p:extLst>
      <p:ext uri="{BB962C8B-B14F-4D97-AF65-F5344CB8AC3E}">
        <p14:creationId xmlns:p14="http://schemas.microsoft.com/office/powerpoint/2010/main" val="2286897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Overview of the Review Report Format</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The structure of the review report varies between journals. Some follow an informal structure, while others have a more formal approach.</a:t>
            </a:r>
          </a:p>
          <a:p>
            <a:pPr marL="0" indent="0" algn="just">
              <a:buNone/>
            </a:pPr>
            <a:endParaRPr lang="en-US"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n-US" b="1" dirty="0">
                <a:solidFill>
                  <a:srgbClr val="002060"/>
                </a:solidFill>
                <a:latin typeface="Times New Roman" panose="02020603050405020304" pitchFamily="18" charset="0"/>
                <a:cs typeface="Times New Roman" panose="02020603050405020304" pitchFamily="18" charset="0"/>
              </a:rPr>
              <a:t>Informal Structure</a:t>
            </a:r>
          </a:p>
          <a:p>
            <a:pPr marL="0" indent="0" algn="just">
              <a:buNone/>
            </a:pPr>
            <a:r>
              <a:rPr lang="en-US" dirty="0">
                <a:solidFill>
                  <a:srgbClr val="002060"/>
                </a:solidFill>
                <a:latin typeface="Times New Roman" panose="02020603050405020304" pitchFamily="18" charset="0"/>
                <a:cs typeface="Times New Roman" panose="02020603050405020304" pitchFamily="18" charset="0"/>
              </a:rPr>
              <a:t>Many journals don't provide criteria for reviews beyond asking for your 'analysis of merits'. In this case, you may wish to familiarize yourself with examples of other reviews done for the journal, which the editor should be able to provide or, as you gain experience, rely on your own evolving style.</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057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53272"/>
            <a:ext cx="10515600" cy="4351338"/>
          </a:xfrm>
        </p:spPr>
        <p:txBody>
          <a:bodyPr>
            <a:normAutofit fontScale="85000" lnSpcReduction="10000"/>
          </a:bodyPr>
          <a:lstStyle/>
          <a:p>
            <a:pPr marL="0" indent="0" algn="just">
              <a:buNone/>
            </a:pPr>
            <a:r>
              <a:rPr lang="en-US" b="1" dirty="0">
                <a:solidFill>
                  <a:srgbClr val="002060"/>
                </a:solidFill>
                <a:latin typeface="Times New Roman" panose="02020603050405020304" pitchFamily="18" charset="0"/>
                <a:cs typeface="Times New Roman" panose="02020603050405020304" pitchFamily="18" charset="0"/>
              </a:rPr>
              <a:t>Formal Structure</a:t>
            </a:r>
            <a:endParaRPr lang="en-US" dirty="0">
              <a:solidFill>
                <a:srgbClr val="002060"/>
              </a:solidFill>
              <a:latin typeface="Times New Roman" panose="02020603050405020304" pitchFamily="18" charset="0"/>
              <a:cs typeface="Times New Roman" panose="02020603050405020304" pitchFamily="18" charset="0"/>
            </a:endParaRPr>
          </a:p>
          <a:p>
            <a:pPr marL="0" indent="0" algn="just">
              <a:buNone/>
            </a:pP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Other journals require a more formal approach. Sometimes they will ask you to address specific questions in your review via a questionnaire. Or they might want you to rate the manuscript on various attributes using a scorecard. Often you can't see these until you log in to submit your review. So when you agree to the work, it's worth checking for any journal-specific guidelines and requirements. If there are formal guidelines, let them direct the structure of your review.</a:t>
            </a:r>
          </a:p>
          <a:p>
            <a:pPr marL="0" indent="0" algn="just">
              <a:buNone/>
            </a:pPr>
            <a:br>
              <a:rPr lang="en-US" dirty="0">
                <a:solidFill>
                  <a:srgbClr val="002060"/>
                </a:solidFill>
                <a:latin typeface="Times New Roman" panose="02020603050405020304" pitchFamily="18" charset="0"/>
                <a:cs typeface="Times New Roman" panose="02020603050405020304" pitchFamily="18" charset="0"/>
              </a:rPr>
            </a:br>
            <a:r>
              <a:rPr lang="en-US" b="1" dirty="0">
                <a:solidFill>
                  <a:srgbClr val="002060"/>
                </a:solidFill>
                <a:latin typeface="Times New Roman" panose="02020603050405020304" pitchFamily="18" charset="0"/>
                <a:cs typeface="Times New Roman" panose="02020603050405020304" pitchFamily="18" charset="0"/>
              </a:rPr>
              <a:t>In Both Cases</a:t>
            </a:r>
            <a:endParaRPr lang="en-US" dirty="0">
              <a:solidFill>
                <a:srgbClr val="002060"/>
              </a:solidFill>
              <a:latin typeface="Times New Roman" panose="02020603050405020304" pitchFamily="18" charset="0"/>
              <a:cs typeface="Times New Roman" panose="02020603050405020304" pitchFamily="18" charset="0"/>
            </a:endParaRPr>
          </a:p>
          <a:p>
            <a:pPr marL="0" indent="0" algn="just">
              <a:buNone/>
            </a:pP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Whether specifically required by the reporting format or not, you should expect to compile comments to authors and possibly confidential ones to editors only.</a:t>
            </a:r>
          </a:p>
          <a:p>
            <a:endParaRPr lang="ru-RU" dirty="0"/>
          </a:p>
        </p:txBody>
      </p:sp>
    </p:spTree>
    <p:extLst>
      <p:ext uri="{BB962C8B-B14F-4D97-AF65-F5344CB8AC3E}">
        <p14:creationId xmlns:p14="http://schemas.microsoft.com/office/powerpoint/2010/main" val="240135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The First Read-Through</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Following the invitation to review, when you'll have received the article abstract, you should already understand the aims, key data and conclusions of the manuscript. If you don't, make a note now that you need to feedback on how to improve those sections.</a:t>
            </a:r>
          </a:p>
          <a:p>
            <a:pPr marL="0" indent="0" algn="just">
              <a:buNone/>
            </a:pP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The first read-through is a skim-read. It will help you form an initial impression of the paper and get a sense of whether your eventual recommendation will be to accept or reject the paper.</a:t>
            </a:r>
          </a:p>
          <a:p>
            <a:endParaRPr lang="ru-RU" dirty="0"/>
          </a:p>
        </p:txBody>
      </p:sp>
    </p:spTree>
    <p:extLst>
      <p:ext uri="{BB962C8B-B14F-4D97-AF65-F5344CB8AC3E}">
        <p14:creationId xmlns:p14="http://schemas.microsoft.com/office/powerpoint/2010/main" val="232540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First Read Considerations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7500" lnSpcReduction="20000"/>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Keep a pen and paper handy when skim-reading.</a:t>
            </a:r>
          </a:p>
          <a:p>
            <a:pPr marL="0" indent="0" algn="just">
              <a:buNone/>
            </a:pPr>
            <a:r>
              <a:rPr lang="en-US" dirty="0">
                <a:solidFill>
                  <a:srgbClr val="002060"/>
                </a:solidFill>
                <a:latin typeface="Times New Roman" panose="02020603050405020304" pitchFamily="18" charset="0"/>
                <a:cs typeface="Times New Roman" panose="02020603050405020304" pitchFamily="18" charset="0"/>
              </a:rPr>
              <a:t>Try to bear in mind the following questions - they'll help you form your overall impression:</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What is the main question addressed by the research? Is it relevant and interesting?</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How original is the topic? What does it add to the subject area compared with other published material?</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Is the paper well written? Is the text clear and easy to read?</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Are the conclusions consistent with the evidence and arguments presented? Do they address the main question posed?</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If the author is disagreeing significantly with the current academic consensus, do they have a substantial case? If not, what would be required to make their case credible?</a:t>
            </a:r>
          </a:p>
          <a:p>
            <a:pPr algn="just">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If the paper includes tables or figures, what do they add to the paper? Do they aid understanding or are they superfluous?</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40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How to Structure Your Report</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If there is a formal report format, remember to follow it. This will often comprise a range of questions followed by comment sections. Try to answer all the questions. They are there because the editor felt that they are important. If you're following an inform</a:t>
            </a:r>
            <a:r>
              <a:rPr lang="en-US" dirty="0"/>
              <a:t>.</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49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Summary</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a:bodyPr>
          <a:lstStyle/>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Give positive feedback first. Authors are more likely to read your review if you do so. But don't overdo it if you will be recommending rejection</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Briefly summarize what the paper is about and what the findings are</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Try to put the findings of the paper into the context of the existing literature and current knowledge</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Indicate the significance of the work and if it is novel or mainly confirmatory</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Indicate the work's strengths, its quality and completeness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State any major flaws or weaknesses and note any special considerations. For example, if previously held theories are being overlooked.</a:t>
            </a:r>
          </a:p>
          <a:p>
            <a:endParaRPr lang="ru-RU" dirty="0"/>
          </a:p>
        </p:txBody>
      </p:sp>
    </p:spTree>
    <p:extLst>
      <p:ext uri="{BB962C8B-B14F-4D97-AF65-F5344CB8AC3E}">
        <p14:creationId xmlns:p14="http://schemas.microsoft.com/office/powerpoint/2010/main" val="2813867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Major Issues</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10000"/>
          </a:bodyPr>
          <a:lstStyle/>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Are there any major flaws? State what they are and what the severity of their impact is on the paper</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Has similar work already been published without the authors acknowledging this?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Are the authors presenting findings that challenge current thinking? Is the evidence they present strong enough to prove their case? Have they cited all the relevant work that would contradict their thinking and addressed it appropriately?</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If major revisions are required, try to indicate clearly what they are</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Are there any major presentational problems? Are figures &amp; tables, language and manuscript structure all clear enough for you to accurately assess the work?</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Are there any ethical issues? If you are unsure it may be better to disclose these in the confidential comments section.</a:t>
            </a:r>
          </a:p>
          <a:p>
            <a:endParaRPr lang="ru-RU" dirty="0"/>
          </a:p>
        </p:txBody>
      </p:sp>
    </p:spTree>
    <p:extLst>
      <p:ext uri="{BB962C8B-B14F-4D97-AF65-F5344CB8AC3E}">
        <p14:creationId xmlns:p14="http://schemas.microsoft.com/office/powerpoint/2010/main" val="947252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Minor Issues</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algn="just"/>
            <a:r>
              <a:rPr lang="en-US" dirty="0">
                <a:solidFill>
                  <a:srgbClr val="002060"/>
                </a:solidFill>
                <a:latin typeface="Times New Roman" panose="02020603050405020304" pitchFamily="18" charset="0"/>
                <a:cs typeface="Times New Roman" panose="02020603050405020304" pitchFamily="18" charset="0"/>
              </a:rPr>
              <a:t>Are there places where meaning is ambiguous? How can this be corrected?</a:t>
            </a:r>
          </a:p>
          <a:p>
            <a:pPr algn="just"/>
            <a:r>
              <a:rPr lang="en-US" dirty="0">
                <a:solidFill>
                  <a:srgbClr val="002060"/>
                </a:solidFill>
                <a:latin typeface="Times New Roman" panose="02020603050405020304" pitchFamily="18" charset="0"/>
                <a:cs typeface="Times New Roman" panose="02020603050405020304" pitchFamily="18" charset="0"/>
              </a:rPr>
              <a:t>Are the correct references cited? If not, which should be cited instead/also? Are citations excessive, limited, or biased?</a:t>
            </a:r>
          </a:p>
          <a:p>
            <a:pPr algn="just"/>
            <a:r>
              <a:rPr lang="en-US" dirty="0">
                <a:solidFill>
                  <a:srgbClr val="002060"/>
                </a:solidFill>
                <a:latin typeface="Times New Roman" panose="02020603050405020304" pitchFamily="18" charset="0"/>
                <a:cs typeface="Times New Roman" panose="02020603050405020304" pitchFamily="18" charset="0"/>
              </a:rPr>
              <a:t>Are there any factual, numerical or unit errors? If so, what are they?</a:t>
            </a:r>
          </a:p>
          <a:p>
            <a:pPr algn="just"/>
            <a:r>
              <a:rPr lang="en-US" dirty="0">
                <a:solidFill>
                  <a:srgbClr val="002060"/>
                </a:solidFill>
                <a:latin typeface="Times New Roman" panose="02020603050405020304" pitchFamily="18" charset="0"/>
                <a:cs typeface="Times New Roman" panose="02020603050405020304" pitchFamily="18" charset="0"/>
              </a:rPr>
              <a:t>Are all tables and figures appropriate, sufficient, and correctly labelled? If not, say which are not.</a:t>
            </a:r>
          </a:p>
          <a:p>
            <a:endParaRPr lang="ru-RU" dirty="0"/>
          </a:p>
        </p:txBody>
      </p:sp>
    </p:spTree>
    <p:extLst>
      <p:ext uri="{BB962C8B-B14F-4D97-AF65-F5344CB8AC3E}">
        <p14:creationId xmlns:p14="http://schemas.microsoft.com/office/powerpoint/2010/main" val="186672704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989</Words>
  <Application>Microsoft Office PowerPoint</Application>
  <PresentationFormat>Широкоэкранный</PresentationFormat>
  <Paragraphs>52</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Times New Roman</vt:lpstr>
      <vt:lpstr>Wingdings</vt:lpstr>
      <vt:lpstr>Тема Office</vt:lpstr>
      <vt:lpstr>Review as a special genre of scientific discourse. Types of reviews (for scientific research, scientific review of an art publication), review structure.</vt:lpstr>
      <vt:lpstr>Overview of the Review Report Format</vt:lpstr>
      <vt:lpstr>Презентация PowerPoint</vt:lpstr>
      <vt:lpstr>The First Read-Through</vt:lpstr>
      <vt:lpstr>First Read Considerations</vt:lpstr>
      <vt:lpstr>How to Structure Your Report</vt:lpstr>
      <vt:lpstr>Summary</vt:lpstr>
      <vt:lpstr>Major Issues</vt:lpstr>
      <vt:lpstr>Minor Issues</vt:lpstr>
      <vt:lpstr>On Presentation and Style</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Dushaeva Kamilya</dc:creator>
  <cp:lastModifiedBy>Кажибекова Айым</cp:lastModifiedBy>
  <cp:revision>8</cp:revision>
  <dcterms:created xsi:type="dcterms:W3CDTF">2021-12-16T14:03:20Z</dcterms:created>
  <dcterms:modified xsi:type="dcterms:W3CDTF">2023-02-08T10:33:00Z</dcterms:modified>
</cp:coreProperties>
</file>